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69" r:id="rId4"/>
    <p:sldId id="295" r:id="rId5"/>
    <p:sldId id="332" r:id="rId6"/>
    <p:sldId id="330" r:id="rId7"/>
    <p:sldId id="304" r:id="rId8"/>
    <p:sldId id="325" r:id="rId9"/>
    <p:sldId id="331" r:id="rId10"/>
    <p:sldId id="324" r:id="rId11"/>
    <p:sldId id="283" r:id="rId12"/>
    <p:sldId id="329" r:id="rId13"/>
    <p:sldId id="266" r:id="rId14"/>
    <p:sldId id="284" r:id="rId15"/>
    <p:sldId id="333" r:id="rId16"/>
    <p:sldId id="334" r:id="rId17"/>
    <p:sldId id="335" r:id="rId18"/>
    <p:sldId id="326" r:id="rId19"/>
    <p:sldId id="29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500000"/>
    <a:srgbClr val="996633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9348-0469-4025-94AD-F675AF7B1EA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F97F-4831-4E03-85C4-005DBC90D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428760"/>
          </a:xfrm>
        </p:spPr>
        <p:txBody>
          <a:bodyPr/>
          <a:lstStyle/>
          <a:p>
            <a:r>
              <a:rPr lang="ru-RU" sz="1800" b="1" dirty="0" smtClean="0"/>
              <a:t>Отдел образования, спорта и туризма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be-BY" sz="1800" b="1" dirty="0" smtClean="0"/>
              <a:t>Волковысского районного исполнительного комитета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be-BY" sz="1800" b="1" dirty="0" smtClean="0"/>
              <a:t>Государственного учреждения образования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be-BY" sz="1800" b="1" dirty="0" smtClean="0"/>
              <a:t>«Средняя школа №7 г. Волковыска»</a:t>
            </a:r>
            <a:endParaRPr lang="ru-RU" sz="1800" b="1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72816"/>
            <a:ext cx="7200928" cy="3799324"/>
          </a:xfrm>
        </p:spPr>
        <p:txBody>
          <a:bodyPr/>
          <a:lstStyle/>
          <a:p>
            <a:endParaRPr lang="ru-RU" sz="2400" b="1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Секреты бумажного листа</a:t>
            </a:r>
          </a:p>
          <a:p>
            <a:r>
              <a:rPr lang="ru-RU" sz="18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r>
              <a:rPr lang="ru-RU" sz="18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Автор:</a:t>
            </a:r>
            <a:r>
              <a:rPr lang="ru-RU" sz="1800" b="1" i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500000"/>
                </a:solidFill>
              </a:rPr>
              <a:t>Петриковский Алексей</a:t>
            </a:r>
            <a:r>
              <a:rPr lang="be-BY" sz="1800" dirty="0" smtClean="0">
                <a:solidFill>
                  <a:srgbClr val="500000"/>
                </a:solidFill>
              </a:rPr>
              <a:t>,</a:t>
            </a:r>
            <a:endParaRPr lang="ru-RU" sz="1800" dirty="0" smtClean="0">
              <a:solidFill>
                <a:srgbClr val="500000"/>
              </a:solidFill>
            </a:endParaRPr>
          </a:p>
          <a:p>
            <a:r>
              <a:rPr lang="ru-RU" sz="1800" dirty="0" smtClean="0">
                <a:solidFill>
                  <a:srgbClr val="500000"/>
                </a:solidFill>
              </a:rPr>
              <a:t>                                                     </a:t>
            </a:r>
            <a:r>
              <a:rPr lang="ru-RU" sz="1800" dirty="0" err="1" smtClean="0">
                <a:solidFill>
                  <a:srgbClr val="500000"/>
                </a:solidFill>
              </a:rPr>
              <a:t>Клименко</a:t>
            </a:r>
            <a:r>
              <a:rPr lang="ru-RU" sz="1800" dirty="0" smtClean="0">
                <a:solidFill>
                  <a:srgbClr val="500000"/>
                </a:solidFill>
              </a:rPr>
              <a:t> Мария</a:t>
            </a:r>
            <a:r>
              <a:rPr lang="be-BY" sz="1800" dirty="0" smtClean="0">
                <a:solidFill>
                  <a:srgbClr val="500000"/>
                </a:solidFill>
              </a:rPr>
              <a:t>,	</a:t>
            </a:r>
            <a:r>
              <a:rPr lang="ru-RU" sz="1800" dirty="0" smtClean="0">
                <a:solidFill>
                  <a:srgbClr val="500000"/>
                </a:solidFill>
              </a:rPr>
              <a:t>                   </a:t>
            </a:r>
          </a:p>
          <a:p>
            <a:r>
              <a:rPr lang="ru-RU" sz="1800" dirty="0" smtClean="0">
                <a:solidFill>
                  <a:srgbClr val="500000"/>
                </a:solidFill>
              </a:rPr>
              <a:t>                                                       Марусова Маргарита,</a:t>
            </a:r>
          </a:p>
          <a:p>
            <a:r>
              <a:rPr lang="ru-RU" sz="1800" dirty="0" smtClean="0">
                <a:solidFill>
                  <a:srgbClr val="500000"/>
                </a:solidFill>
              </a:rPr>
              <a:t>                                       </a:t>
            </a:r>
            <a:r>
              <a:rPr lang="ru-RU" sz="1800" dirty="0" err="1" smtClean="0">
                <a:solidFill>
                  <a:srgbClr val="500000"/>
                </a:solidFill>
              </a:rPr>
              <a:t>Лешко</a:t>
            </a:r>
            <a:r>
              <a:rPr lang="ru-RU" sz="1800" dirty="0" smtClean="0">
                <a:solidFill>
                  <a:srgbClr val="500000"/>
                </a:solidFill>
              </a:rPr>
              <a:t> Егор</a:t>
            </a:r>
          </a:p>
          <a:p>
            <a:r>
              <a:rPr lang="be-BY" sz="1800" dirty="0" smtClean="0">
                <a:solidFill>
                  <a:srgbClr val="500000"/>
                </a:solidFill>
              </a:rPr>
              <a:t>                                                           учащиеся 4 «</a:t>
            </a:r>
            <a:r>
              <a:rPr lang="ru-RU" sz="1800" dirty="0" smtClean="0">
                <a:solidFill>
                  <a:srgbClr val="500000"/>
                </a:solidFill>
              </a:rPr>
              <a:t>Б</a:t>
            </a:r>
            <a:r>
              <a:rPr lang="be-BY" sz="1800" dirty="0" smtClean="0">
                <a:solidFill>
                  <a:srgbClr val="500000"/>
                </a:solidFill>
              </a:rPr>
              <a:t>» класса</a:t>
            </a:r>
            <a:endParaRPr lang="ru-RU" sz="1800" dirty="0" smtClean="0">
              <a:solidFill>
                <a:srgbClr val="500000"/>
              </a:solidFill>
            </a:endParaRPr>
          </a:p>
          <a:p>
            <a:r>
              <a:rPr lang="ru-RU" sz="18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Руководитель:</a:t>
            </a:r>
            <a:r>
              <a:rPr lang="ru-RU" sz="1800" b="1" i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Маршалок</a:t>
            </a:r>
            <a:r>
              <a:rPr lang="ru-RU" sz="1800" b="1" i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i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Марина Антоновна, </a:t>
            </a:r>
            <a:endParaRPr lang="ru-RU" sz="1800" b="1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учитель начальных классов</a:t>
            </a:r>
            <a:endParaRPr lang="ru-RU" sz="1800" b="1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:\Фото.Леша\IMG_20170117_194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857760"/>
            <a:ext cx="1428760" cy="16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 w="76200"/>
        </p:spPr>
        <p:txBody>
          <a:bodyPr/>
          <a:lstStyle/>
          <a:p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бумаги</a:t>
            </a:r>
            <a:endParaRPr lang="ru-RU" b="1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472" y="4811708"/>
            <a:ext cx="5026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800000"/>
            </a:outerShdw>
          </a:effectLst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0466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285860"/>
            <a:ext cx="810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800" b="1" i="1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опыты проходили в несколько этапов: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785926"/>
            <a:ext cx="134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/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  <a:endParaRPr lang="ru-RU" sz="2000" b="1" u="sng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:\Фото.Леша\IMG_20170115_1429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1214446" cy="214314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3" name="Рисунок 12" descr="G:\Фото Маша\image-0-02-05-33a7734474e5dd494dbafbf96c54a946211a9bdae1d3cd43d82c6a06b042b3e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14554"/>
            <a:ext cx="1643074" cy="214314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9" name="Рисунок 18" descr="G:\Фото.Леша\IMG_20170117_194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357430"/>
            <a:ext cx="1685925" cy="2248442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0" name="Рисунок 19" descr="G:\Фото.Леша\IMG_20170117_1943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428868"/>
            <a:ext cx="1704480" cy="2273187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1" name="Рисунок 20" descr="G:\Фото.Леша\IMG_20170117_1947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714884"/>
            <a:ext cx="1500198" cy="1789651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3" name="Рисунок 22" descr="G:\Фото.Леша\IMG_20170117_1945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714884"/>
            <a:ext cx="1357322" cy="1643074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24" name="Рисунок 23" descr="G:\Фото.Леша\IMG_20170117_19561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572008"/>
            <a:ext cx="1628775" cy="2172222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1071570" cy="500066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</a:t>
            </a:r>
            <a:r>
              <a:rPr lang="ru-RU" b="1" u="sng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</a:br>
            <a:endParaRPr lang="be-BY" dirty="0"/>
          </a:p>
        </p:txBody>
      </p:sp>
      <p:pic>
        <p:nvPicPr>
          <p:cNvPr id="4" name="Рисунок 3" descr="G:\Фото.Леша\IMG_20170115_143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1704975" cy="2273847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" name="Рисунок 4" descr="G:\Фото Маша\image-0-02-05-905045124b3bf1946e4d1715c3a03108d3b237ebf9713d4993730385333a9128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1724025" cy="22987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</a:br>
            <a:endParaRPr lang="be-BY" dirty="0"/>
          </a:p>
        </p:txBody>
      </p:sp>
      <p:pic>
        <p:nvPicPr>
          <p:cNvPr id="9" name="Рисунок 8" descr="G:\Фото.Леша\IMG_20170115_143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1685925" cy="224844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1" name="Рисунок 10" descr="G:\Фото Маша\image-0-02-05-598e4862b4eec75664ab7eeedbad4d79167af753cc90c9ca908eb1e2ef8ecb9b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000504"/>
            <a:ext cx="1743075" cy="23241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2" name="Рисунок 11" descr="G:\Фото.Леша\IMG_20170115_1907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929066"/>
            <a:ext cx="1928826" cy="2357453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00034" y="0"/>
            <a:ext cx="80010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Изготовление бумаги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effectLst/>
        </p:spPr>
        <p:txBody>
          <a:bodyPr/>
          <a:lstStyle/>
          <a:p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бумаги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5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42984"/>
            <a:ext cx="8229600" cy="48391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20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1799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 этап</a:t>
            </a:r>
            <a:endParaRPr lang="ru-RU" sz="2000" b="1" u="sng" dirty="0">
              <a:solidFill>
                <a:srgbClr val="500000"/>
              </a:solidFill>
            </a:endParaRPr>
          </a:p>
        </p:txBody>
      </p:sp>
      <p:pic>
        <p:nvPicPr>
          <p:cNvPr id="9" name="Рисунок 8" descr="G:\Фото.Леша\IMG_20170115_1911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4520">
            <a:off x="621267" y="4136713"/>
            <a:ext cx="1714088" cy="2286000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3" name="Рисунок 12" descr="G:\Фото Маша\image-0-02-05-af4e9d8cd2fba4f984fea129609d025e8bf9a6a500d2e897a9780d40fc7a75d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1643074" cy="2270122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4" name="Рисунок 13" descr="G:\Фото.Леша\IMG_20170117_203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37318" y="1977402"/>
            <a:ext cx="2240340" cy="1571636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5" name="Рисунок 14" descr="G:\Фото Маша\image-0-02-05-898edb8ef2511dfa16298714d420b3a00940a017626146d56800d51bd04cf413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609136">
            <a:off x="6215074" y="4143380"/>
            <a:ext cx="1977554" cy="2381250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7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бумаги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5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641379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n w="17780" cmpd="sng">
                <a:noFill/>
                <a:prstDash val="solid"/>
                <a:miter lim="800000"/>
              </a:ln>
              <a:solidFill>
                <a:srgbClr val="5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G:\Фото.Леша\IMG_20170115_192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2034">
            <a:off x="572810" y="1253088"/>
            <a:ext cx="1649792" cy="2081211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9" name="Рисунок 8" descr="G:\Фото Маша\image-0-02-05-b917f7fa43198eb4ff3df3166d0026e674bfc1672adad0187165b694dd5e9ca7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2817">
            <a:off x="6295862" y="1113223"/>
            <a:ext cx="1714512" cy="2214578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0" name="Рисунок 9" descr="G:\Фото Маша\image-0-02-05-c74711aa76dddf245251475711085754e5294f333a10c92a2fad2ba9c166633a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1519">
            <a:off x="785786" y="4071942"/>
            <a:ext cx="1643074" cy="2214578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1" name="Рисунок 10" descr="G:\Фото.Леша\IMG_20170122_1341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571744"/>
            <a:ext cx="2019300" cy="2693047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pic>
        <p:nvPicPr>
          <p:cNvPr id="12" name="Рисунок 11" descr="G:\Фото Маша\image-0-02-05-35da0618d548020ea138bbfb7652020b07fb59aa03ecbe405025e67c12efec1c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02792">
            <a:off x="6357950" y="4000504"/>
            <a:ext cx="1935957" cy="2581275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29058" y="1500174"/>
            <a:ext cx="122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5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 этап</a:t>
            </a:r>
            <a:endParaRPr lang="be-BY" sz="2000" dirty="0"/>
          </a:p>
        </p:txBody>
      </p:sp>
    </p:spTree>
    <p:extLst>
      <p:ext uri="{BB962C8B-B14F-4D97-AF65-F5344CB8AC3E}">
        <p14:creationId xmlns="" xmlns:p14="http://schemas.microsoft.com/office/powerpoint/2010/main" val="3227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Фото.Леша\IMG_20170122_1530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66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.Леша\IMG_20170122_171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.Леша\IMG_20170122_192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0001" y="3750472"/>
            <a:ext cx="2857519" cy="25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Маша\IMG_35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70887" y="757751"/>
            <a:ext cx="28728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ото.Леша\IMG_20170124_2013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571876"/>
            <a:ext cx="2071702" cy="28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7" y="3643314"/>
            <a:ext cx="2160999" cy="28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939784"/>
          </a:xfrm>
        </p:spPr>
        <p:txBody>
          <a:bodyPr/>
          <a:lstStyle/>
          <a:p>
            <a:r>
              <a:rPr lang="be-BY" sz="2800" b="1" dirty="0" smtClean="0"/>
              <a:t>Папье-маше</a:t>
            </a:r>
            <a:endParaRPr lang="be-BY" sz="2800" b="1" dirty="0"/>
          </a:p>
        </p:txBody>
      </p:sp>
      <p:pic>
        <p:nvPicPr>
          <p:cNvPr id="6" name="Рисунок 5" descr="image-0-02-05-f6d1fed51d3e3877f5307d9da7b7d02568f93ec19a3364200fd0478bb4ce5e4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2286016" cy="1714512"/>
          </a:xfrm>
          <a:prstGeom prst="rect">
            <a:avLst/>
          </a:prstGeom>
        </p:spPr>
      </p:pic>
      <p:pic>
        <p:nvPicPr>
          <p:cNvPr id="8" name="Содержимое 7" descr="image-0-02-05-9f84a2d7d98fb60c2d4163cd85de223690e29f9a608a375422892d2883f14d78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1428736"/>
            <a:ext cx="2508940" cy="1643074"/>
          </a:xfrm>
        </p:spPr>
      </p:pic>
      <p:pic>
        <p:nvPicPr>
          <p:cNvPr id="9" name="Рисунок 8" descr="image-0-02-05-da6a7d2b4c1233ba028ceae240a8b34056bb38a54c424aeee97e828b5da967a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500174"/>
            <a:ext cx="2286016" cy="1643074"/>
          </a:xfrm>
          <a:prstGeom prst="rect">
            <a:avLst/>
          </a:prstGeom>
        </p:spPr>
      </p:pic>
      <p:pic>
        <p:nvPicPr>
          <p:cNvPr id="10" name="Рисунок 9" descr="image-0-02-05-6db10348363a2117e32fcb18d37a3914898bc278453ed32b1ae433193b3eef32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357694"/>
            <a:ext cx="2920989" cy="1643056"/>
          </a:xfrm>
          <a:prstGeom prst="rect">
            <a:avLst/>
          </a:prstGeom>
        </p:spPr>
      </p:pic>
      <p:pic>
        <p:nvPicPr>
          <p:cNvPr id="12" name="Рисунок 11" descr="image-0-02-05-74ba029013ae435b97f6904f108177944c46352eba1fa1980a7268420da48a8b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74430" y="4212586"/>
            <a:ext cx="2928958" cy="1647539"/>
          </a:xfrm>
          <a:prstGeom prst="rect">
            <a:avLst/>
          </a:prstGeom>
        </p:spPr>
      </p:pic>
      <p:pic>
        <p:nvPicPr>
          <p:cNvPr id="13" name="Рисунок 12" descr="image-0-02-05-e437842ae22ab7702885bfe148839951ea86e998c6bbfebade58066eefcffd5e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3643314"/>
            <a:ext cx="1607356" cy="285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3174" y="1142984"/>
            <a:ext cx="8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1 этап</a:t>
            </a:r>
            <a:endParaRPr lang="be-BY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11429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2 этап</a:t>
            </a:r>
            <a:endParaRPr lang="be-BY" dirty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40005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3 этап</a:t>
            </a:r>
            <a:endParaRPr lang="be-BY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4 этап</a:t>
            </a:r>
            <a:endParaRPr lang="be-B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7143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500000"/>
                </a:solidFill>
              </a:rPr>
              <a:t>«Секреты бумажного листа»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678768" cy="552466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использованная бумага.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: возможность вторичного использования бумаги в повседневной жизни и творчестве.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изготовить бумагу в домашних условиях и применить её в повседневной жизни и творчестве.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Найти интересные и необычные факты  о бумаге.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бумаги.</a:t>
            </a:r>
          </a:p>
          <a:p>
            <a:pPr>
              <a:buNone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3.   Изготовить бумагу опытным путем в домашних условиях.</a:t>
            </a:r>
          </a:p>
          <a:p>
            <a:pPr>
              <a:buNone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4.   Применить изготовленную бумагу и бумажные отходы в творческих работах.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6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0" y="-4626"/>
            <a:ext cx="9154240" cy="7002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00108"/>
            <a:ext cx="69294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Приятно почувствовать себя одним из создателей бумажного листа</a:t>
            </a:r>
            <a:r>
              <a:rPr lang="ru-RU" sz="2000" b="1" i="1" dirty="0"/>
              <a:t>.</a:t>
            </a:r>
          </a:p>
          <a:p>
            <a:r>
              <a:rPr lang="ru-RU" dirty="0"/>
              <a:t> </a:t>
            </a:r>
          </a:p>
          <a:p>
            <a:pPr algn="just"/>
            <a:r>
              <a:rPr lang="ru-RU" sz="2400" b="1" dirty="0"/>
              <a:t>“Рукотворная” бумага не похожа на бумагу машинной выделки: неравномерная по толщине,  менее гладкая,  слишком хрупкая — такая бумага не подойдет для печати. Но бумага ручного изготовления обладает одним неоспоримым достоинством — она эксклюзивна</a:t>
            </a:r>
            <a:r>
              <a:rPr lang="ru-RU" sz="2400" b="1" dirty="0" smtClean="0"/>
              <a:t>.</a:t>
            </a:r>
            <a:r>
              <a:rPr lang="be-BY" sz="2400" dirty="0" smtClean="0"/>
              <a:t> </a:t>
            </a:r>
            <a:r>
              <a:rPr lang="be-BY" sz="2400" b="1" dirty="0" smtClean="0"/>
              <a:t>С помощью такого привычного для н</a:t>
            </a:r>
            <a:r>
              <a:rPr lang="ru-RU" sz="2400" b="1" dirty="0" smtClean="0"/>
              <a:t>ас</a:t>
            </a:r>
            <a:r>
              <a:rPr lang="be-BY" sz="2400" b="1" dirty="0" smtClean="0"/>
              <a:t> листа бумаги люди создают настоящие произведения искусства.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pPr algn="just"/>
            <a:r>
              <a:rPr lang="ru-RU" sz="2400" b="1" smtClean="0"/>
              <a:t>       А </a:t>
            </a:r>
            <a:r>
              <a:rPr lang="ru-RU" sz="2400" b="1" dirty="0" smtClean="0"/>
              <a:t>что у нас получилось, </a:t>
            </a:r>
            <a:r>
              <a:rPr lang="ru-RU" sz="2400" b="1" smtClean="0"/>
              <a:t>судите сами! </a:t>
            </a:r>
            <a:endParaRPr lang="ru-RU" sz="2400" b="1" dirty="0" smtClean="0"/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4846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2696"/>
            <a:ext cx="7772400" cy="45828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r>
              <a:rPr lang="ru-RU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1800" b="1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7143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500000"/>
                </a:solidFill>
              </a:rPr>
              <a:t>«Секреты бумажного листа»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678768" cy="552466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использованная бумага.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: возможность вторичного использования бумаги в повседневной жизни и творчестве.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изготовить бумагу в домашних условиях и применить её в повседневной жизни и творчестве.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Найти интересные и необычные факты  о бумаге.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бумаги.</a:t>
            </a:r>
          </a:p>
          <a:p>
            <a:pPr>
              <a:buNone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3.   Изготовить бумагу опытным путем в домашних условиях.</a:t>
            </a:r>
          </a:p>
          <a:p>
            <a:pPr>
              <a:buNone/>
            </a:pPr>
            <a:r>
              <a:rPr lang="ru-RU" sz="24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4.   Применить изготовленную бумагу и бумажные отходы в творческих работах.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6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7143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857232"/>
            <a:ext cx="7670656" cy="5429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При изготовлении творческих работ мы используем различные виды  бумаги. Интересно, а можно ли самому сделать такую бумагу в домашних условиях?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поиск информации, анализ литературы, наблюдение, сравнение, аналогия,</a:t>
            </a:r>
          </a:p>
          <a:p>
            <a:pPr algn="just">
              <a:buNone/>
            </a:pPr>
            <a:r>
              <a:rPr lang="ru-RU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эксперимент и обобщение результатов.</a:t>
            </a:r>
          </a:p>
          <a:p>
            <a:pPr>
              <a:buNone/>
            </a:pPr>
            <a:endParaRPr lang="ru-RU" sz="2400" dirty="0" smtClean="0">
              <a:solidFill>
                <a:srgbClr val="50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6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/>
          <a:lstStyle/>
          <a:p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Интересно о бумаге</a:t>
            </a:r>
            <a:endParaRPr lang="be-BY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857520" cy="19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00037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¼  часть всего мусора- бумажные отходы.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33036" y="1667502"/>
            <a:ext cx="30493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128586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Меню с “Титаника”- 45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$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2643206" cy="17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28638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ru-RU" dirty="0" smtClean="0"/>
              <a:t>тонна бумаги-30 000 ученических тетрадей.</a:t>
            </a:r>
            <a:endParaRPr lang="be-BY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35743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Если вторично переработать </a:t>
            </a:r>
            <a:r>
              <a:rPr lang="ru-RU" b="1" i="1" dirty="0" smtClean="0"/>
              <a:t>тонну бумаги</a:t>
            </a:r>
            <a:r>
              <a:rPr lang="ru-RU" dirty="0" smtClean="0"/>
              <a:t>, можно сэкономить: </a:t>
            </a:r>
          </a:p>
          <a:p>
            <a:r>
              <a:rPr lang="ru-RU" dirty="0" smtClean="0"/>
              <a:t>10 взрослых деревьев, </a:t>
            </a:r>
          </a:p>
          <a:p>
            <a:r>
              <a:rPr lang="ru-RU" dirty="0" smtClean="0"/>
              <a:t>20 тысяч литров воды, </a:t>
            </a:r>
          </a:p>
          <a:p>
            <a:r>
              <a:rPr lang="ru-RU" dirty="0" smtClean="0"/>
              <a:t>240 литров горючего, </a:t>
            </a:r>
          </a:p>
          <a:p>
            <a:r>
              <a:rPr lang="ru-RU" dirty="0" smtClean="0"/>
              <a:t>1000 киловатт-часов электричества.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0740" y="4857760"/>
            <a:ext cx="5411788" cy="184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5257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Пергамент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Берёста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бер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734743"/>
            <a:ext cx="2643206" cy="2123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b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ru-RU" dirty="0" smtClean="0">
                <a:solidFill>
                  <a:srgbClr val="500000"/>
                </a:solidFill>
              </a:rPr>
              <a:t/>
            </a:r>
            <a:br>
              <a:rPr lang="ru-RU" dirty="0" smtClean="0">
                <a:solidFill>
                  <a:srgbClr val="500000"/>
                </a:solidFill>
              </a:rPr>
            </a:br>
            <a:endParaRPr lang="ru-RU" dirty="0">
              <a:solidFill>
                <a:srgbClr val="500000"/>
              </a:solidFill>
            </a:endParaRPr>
          </a:p>
        </p:txBody>
      </p:sp>
      <p:pic>
        <p:nvPicPr>
          <p:cNvPr id="9" name="Picture 5" descr="math_pap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43050"/>
            <a:ext cx="2714644" cy="16668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221457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0034" y="350043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Рисунки на стенах</a:t>
            </a:r>
            <a:endParaRPr lang="be-B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92906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Глиняные таблички</a:t>
            </a:r>
            <a:endParaRPr lang="be-BY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14488"/>
            <a:ext cx="235745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858016" y="3357562"/>
            <a:ext cx="10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Папирус</a:t>
            </a:r>
            <a:endParaRPr lang="be-BY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429132"/>
            <a:ext cx="13573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</a:rPr>
              <a:t>«Родина» бумаги</a:t>
            </a:r>
            <a:endParaRPr lang="ru-RU" b="1" dirty="0">
              <a:solidFill>
                <a:srgbClr val="5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0" y="1752600"/>
            <a:ext cx="7779019" cy="43735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329"/>
          <a:stretch/>
        </p:blipFill>
        <p:spPr>
          <a:xfrm>
            <a:off x="5595253" y="1869976"/>
            <a:ext cx="2628343" cy="3265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894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Бумагу изобрел в древнем Китае </a:t>
            </a:r>
            <a:r>
              <a:rPr lang="ru-RU" sz="2400" b="1" dirty="0" err="1" smtClean="0">
                <a:solidFill>
                  <a:srgbClr val="FF0000"/>
                </a:solidFill>
              </a:rPr>
              <a:t>Цай</a:t>
            </a:r>
            <a:r>
              <a:rPr lang="ru-RU" sz="2400" b="1" dirty="0" smtClean="0">
                <a:solidFill>
                  <a:srgbClr val="FF0000"/>
                </a:solidFill>
              </a:rPr>
              <a:t> Лунь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8266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/>
              <a:t>Из чего изготавливали бумагу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17358"/>
            <a:ext cx="2428892" cy="21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1621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00108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1526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786190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929066"/>
            <a:ext cx="2276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00034" y="3214686"/>
            <a:ext cx="1984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тутовое дерево</a:t>
            </a:r>
            <a:endParaRPr lang="be-BY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214686"/>
            <a:ext cx="2301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кокон шелкопряда</a:t>
            </a:r>
            <a:endParaRPr lang="be-BY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3286124"/>
            <a:ext cx="144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водоросли</a:t>
            </a:r>
            <a:endParaRPr lang="be-BY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6000768"/>
            <a:ext cx="204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рисовая солома</a:t>
            </a:r>
            <a:endParaRPr lang="be-BY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6000768"/>
            <a:ext cx="226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рыболовные сети</a:t>
            </a:r>
            <a:endParaRPr lang="be-BY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5929330"/>
            <a:ext cx="237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 smtClean="0"/>
              <a:t>древесная стружка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200" b="1" dirty="0" smtClean="0"/>
              <a:t>Осы – изобретатели бумаги?</a:t>
            </a:r>
            <a:endParaRPr lang="be-BY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643338" cy="254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1888"/>
            <a:ext cx="2857520" cy="262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256"/>
            <a:ext cx="2590542" cy="245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&amp;Icy;&amp;zcy;&amp;mcy;&amp;iecy;&amp;lcy;&amp;softcy;&amp;chcy;&amp;iecy;&amp;ncy;&amp;icy;&amp;iecy; &amp;dcy;&amp;rcy;&amp;iecy;&amp;vcy;&amp;iecy;&amp;scy;&amp;icy;&amp;ncy;&amp;ycy; &amp;dcy;&amp;lcy;&amp;yacy; &amp;pcy;&amp;rcy;&amp;ocy;&amp;icy;&amp;zcy;&amp;vcy;&amp;ocy;&amp;dcy;&amp;scy;&amp;tcy;&amp;vcy;&amp;acy; &amp;bcy;&amp;ucy;&amp;mcy;&amp;a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2381250" cy="2016125"/>
          </a:xfrm>
          <a:prstGeom prst="rect">
            <a:avLst/>
          </a:prstGeom>
          <a:noFill/>
        </p:spPr>
      </p:pic>
      <p:pic>
        <p:nvPicPr>
          <p:cNvPr id="14343" name="Picture 7" descr="&amp;Vcy;&amp;acy;&amp;rcy;&amp;kcy;&amp;acy; &amp;dcy;&amp;rcy;&amp;iecy;&amp;vcy;&amp;iecy;&amp;scy;&amp;icy;&amp;n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52513"/>
            <a:ext cx="2381250" cy="1655762"/>
          </a:xfrm>
          <a:prstGeom prst="rect">
            <a:avLst/>
          </a:prstGeom>
          <a:noFill/>
        </p:spPr>
      </p:pic>
      <p:pic>
        <p:nvPicPr>
          <p:cNvPr id="14345" name="Picture 9" descr="&amp;Pcy;&amp;rcy;&amp;ocy;&amp;pcy;&amp;icy;&amp;tcy;&amp;kcy;&amp;acy; &amp;tscy;&amp;iecy;&amp;lcy;&amp;lcy;&amp;yucy;&amp;lcy;&amp;ocy;&amp;zcy;&amp;ycy; &amp;ncy;&amp;acy;&amp;pcy;&amp;ocy;&amp;lcy;&amp;ncy;&amp;icy;&amp;tcy;&amp;iecy;&amp;lcy;&amp;ie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1905000" cy="1800225"/>
          </a:xfrm>
          <a:prstGeom prst="rect">
            <a:avLst/>
          </a:prstGeom>
          <a:noFill/>
        </p:spPr>
      </p:pic>
      <p:pic>
        <p:nvPicPr>
          <p:cNvPr id="14347" name="Picture 11" descr="&amp;Dcy;&amp;ocy;&amp;bcy;&amp;acy;&amp;vcy;&amp;lcy;&amp;iecy;&amp;ncy;&amp;icy;&amp;iecy; &amp;kcy;&amp;rcy;&amp;acy;&amp;scy;&amp;icy;&amp;tcy;&amp;iecy;&amp;lcy;&amp;iecy;&amp;jcy; &amp;kcy; &amp;tscy;&amp;iecy;&amp;lcy;&amp;lcy;&amp;yucy;&amp;lcy;&amp;ocy;&amp;z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2205038"/>
            <a:ext cx="1905000" cy="1466850"/>
          </a:xfrm>
          <a:prstGeom prst="rect">
            <a:avLst/>
          </a:prstGeom>
          <a:noFill/>
        </p:spPr>
      </p:pic>
      <p:pic>
        <p:nvPicPr>
          <p:cNvPr id="14349" name="Picture 13" descr="&amp;Scy;&amp;iecy;&amp;tcy;&amp;kcy;&amp;acy; &amp;bcy;&amp;ucy;&amp;mcy;&amp;acy;&amp;gcy;&amp;ocy;&amp;dcy;&amp;iecy;&amp;lcy;&amp;acy;&amp;tcy;&amp;iecy;&amp;lcy;&amp;softcy;&amp;ncy;&amp;ocy;&amp;jcy; &amp;mcy;&amp;acy;&amp;shcy;&amp;icy;&amp;n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860800"/>
            <a:ext cx="2381250" cy="1885950"/>
          </a:xfrm>
          <a:prstGeom prst="rect">
            <a:avLst/>
          </a:prstGeom>
          <a:noFill/>
        </p:spPr>
      </p:pic>
      <p:pic>
        <p:nvPicPr>
          <p:cNvPr id="14351" name="Picture 15" descr="&amp;Scy;&amp;ucy;&amp;shcy;&amp;kcy;&amp;acy; &amp;bcy;&amp;ucy;&amp;mcy;&amp;acy;&amp;zhcy;&amp;ncy;&amp;ocy;&amp;gcy;&amp;ocy; &amp;pcy;&amp;ocy;&amp;lcy;&amp;ocy;&amp;tcy;&amp;ncy;&amp;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860800"/>
            <a:ext cx="2381250" cy="1828800"/>
          </a:xfrm>
          <a:prstGeom prst="rect">
            <a:avLst/>
          </a:prstGeom>
          <a:noFill/>
        </p:spPr>
      </p:pic>
      <p:pic>
        <p:nvPicPr>
          <p:cNvPr id="14353" name="Picture 17" descr="&amp;Scy;&amp;mcy;&amp;acy;&amp;tcy;&amp;ycy;&amp;vcy;&amp;acy;&amp;ncy;&amp;icy;&amp;iecy; &amp;bcy;&amp;ucy;&amp;mcy;&amp;acy;&amp;gcy;&amp;icy; &amp;vcy; &amp;rcy;&amp;ucy;&amp;lcy;&amp;ocy;&amp;n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3860800"/>
            <a:ext cx="2381250" cy="1778000"/>
          </a:xfrm>
          <a:prstGeom prst="rect">
            <a:avLst/>
          </a:prstGeom>
          <a:noFill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 flipH="1">
            <a:off x="395288" y="3068638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Gloucester MT Extra Condensed" pitchFamily="18" charset="0"/>
              </a:rPr>
              <a:t>Измельчают в щепки. 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987675" y="2700338"/>
            <a:ext cx="3960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Gloucester MT Extra Condensed" pitchFamily="18" charset="0"/>
              </a:rPr>
              <a:t>Варят , добавляют кислоту, наполнители, пропитку, красители.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5797550"/>
            <a:ext cx="860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Gloucester MT Extra Condensed" pitchFamily="18" charset="0"/>
              </a:rPr>
              <a:t>	Одни </a:t>
            </a:r>
            <a:r>
              <a:rPr lang="ru-RU" sz="2000" dirty="0">
                <a:latin typeface="Gloucester MT Extra Condensed" pitchFamily="18" charset="0"/>
              </a:rPr>
              <a:t>валики отжимают воду, другие, </a:t>
            </a:r>
            <a:r>
              <a:rPr lang="ru-RU" sz="2000" dirty="0" smtClean="0">
                <a:latin typeface="Gloucester MT Extra Condensed" pitchFamily="18" charset="0"/>
              </a:rPr>
              <a:t> высушивают </a:t>
            </a:r>
            <a:r>
              <a:rPr lang="ru-RU" sz="2000" dirty="0">
                <a:latin typeface="Gloucester MT Extra Condensed" pitchFamily="18" charset="0"/>
              </a:rPr>
              <a:t>бумагу, третьи </a:t>
            </a:r>
            <a:r>
              <a:rPr lang="ru-RU" sz="2000" dirty="0" smtClean="0">
                <a:latin typeface="Gloucester MT Extra Condensed" pitchFamily="18" charset="0"/>
              </a:rPr>
              <a:t>             </a:t>
            </a:r>
          </a:p>
          <a:p>
            <a:r>
              <a:rPr lang="ru-RU" sz="2000" dirty="0" smtClean="0">
                <a:latin typeface="Gloucester MT Extra Condensed" pitchFamily="18" charset="0"/>
              </a:rPr>
              <a:t>                      полируют </a:t>
            </a:r>
            <a:r>
              <a:rPr lang="ru-RU" sz="2000" dirty="0">
                <a:latin typeface="Gloucester MT Extra Condensed" pitchFamily="18" charset="0"/>
              </a:rPr>
              <a:t>и наматывают в огромный рулон. 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68313" y="26035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500000"/>
                </a:solidFill>
                <a:latin typeface="Gloucester MT Extra Condensed" pitchFamily="18" charset="0"/>
              </a:rPr>
              <a:t>Изготовление </a:t>
            </a:r>
            <a:r>
              <a:rPr lang="ru-RU" sz="3600" b="1" dirty="0" smtClean="0">
                <a:solidFill>
                  <a:srgbClr val="500000"/>
                </a:solidFill>
                <a:latin typeface="Gloucester MT Extra Condensed" pitchFamily="18" charset="0"/>
              </a:rPr>
              <a:t>бумаги</a:t>
            </a:r>
            <a:endParaRPr lang="ru-RU" sz="3200" dirty="0">
              <a:solidFill>
                <a:srgbClr val="500000"/>
              </a:solidFill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1449</TotalTime>
  <Words>431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CSC</vt:lpstr>
      <vt:lpstr>Отдел образования, спорта и туризма Волковысского районного исполнительного комитета Государственного учреждения образования «Средняя школа №7 г. Волковыска»</vt:lpstr>
      <vt:lpstr> «Секреты бумажного листа» </vt:lpstr>
      <vt:lpstr> </vt:lpstr>
      <vt:lpstr>Интересно о бумаге</vt:lpstr>
      <vt:lpstr> История возникновения бумаги </vt:lpstr>
      <vt:lpstr>«Родина» бумаги</vt:lpstr>
      <vt:lpstr>Из чего изготавливали бумагу</vt:lpstr>
      <vt:lpstr>Осы – изобретатели бумаги?</vt:lpstr>
      <vt:lpstr>Слайд 9</vt:lpstr>
      <vt:lpstr>Изготовление бумаги</vt:lpstr>
      <vt:lpstr>     2 этап </vt:lpstr>
      <vt:lpstr>Изготовление бумаги</vt:lpstr>
      <vt:lpstr>Изготовление бумаги</vt:lpstr>
      <vt:lpstr>Слайд 14</vt:lpstr>
      <vt:lpstr>Папье-маше</vt:lpstr>
      <vt:lpstr> «Секреты бумажного листа» </vt:lpstr>
      <vt:lpstr>Слайд 17</vt:lpstr>
      <vt:lpstr>Спасибо за внимание 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КРАСИКОВА</dc:creator>
  <cp:lastModifiedBy>Слава</cp:lastModifiedBy>
  <cp:revision>145</cp:revision>
  <dcterms:created xsi:type="dcterms:W3CDTF">2013-01-21T14:19:46Z</dcterms:created>
  <dcterms:modified xsi:type="dcterms:W3CDTF">2017-03-09T17:37:39Z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